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5" d="100"/>
          <a:sy n="65"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2/8/2020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1480828-6983-48AD-9E27-CBD3696F837E}" type="datetimeFigureOut">
              <a:rPr lang="en-US" dirty="0"/>
              <a:t>2/8/2020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5EFB91-0324-450E-B17F-36DC0ECCE413}" type="datetimeFigureOut">
              <a:rPr lang="en-US" dirty="0"/>
              <a:t>2/8/2020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2/8/2020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55881-A3EC-42BB-A450-F43D33C106C4}"/>
              </a:ext>
            </a:extLst>
          </p:cNvPr>
          <p:cNvSpPr>
            <a:spLocks noGrp="1"/>
          </p:cNvSpPr>
          <p:nvPr>
            <p:ph type="ctrTitle"/>
          </p:nvPr>
        </p:nvSpPr>
        <p:spPr>
          <a:xfrm>
            <a:off x="1051560" y="1432223"/>
            <a:ext cx="9966960" cy="1996777"/>
          </a:xfrm>
        </p:spPr>
        <p:txBody>
          <a:bodyPr/>
          <a:lstStyle/>
          <a:p>
            <a:pPr algn="ctr"/>
            <a:r>
              <a:rPr lang="ru-RU" dirty="0">
                <a:solidFill>
                  <a:schemeClr val="accent1">
                    <a:lumMod val="50000"/>
                  </a:schemeClr>
                </a:solidFill>
              </a:rPr>
              <a:t>Музей под пермским небом</a:t>
            </a:r>
          </a:p>
        </p:txBody>
      </p:sp>
      <p:sp>
        <p:nvSpPr>
          <p:cNvPr id="3" name="Подзаголовок 2">
            <a:extLst>
              <a:ext uri="{FF2B5EF4-FFF2-40B4-BE49-F238E27FC236}">
                <a16:creationId xmlns:a16="http://schemas.microsoft.com/office/drawing/2014/main" id="{93C59C25-CA4E-4946-B154-CE18965E52C5}"/>
              </a:ext>
            </a:extLst>
          </p:cNvPr>
          <p:cNvSpPr>
            <a:spLocks noGrp="1"/>
          </p:cNvSpPr>
          <p:nvPr>
            <p:ph type="subTitle" idx="1"/>
          </p:nvPr>
        </p:nvSpPr>
        <p:spPr>
          <a:xfrm>
            <a:off x="1468859" y="4655126"/>
            <a:ext cx="7891272" cy="997527"/>
          </a:xfrm>
        </p:spPr>
        <p:txBody>
          <a:bodyPr/>
          <a:lstStyle/>
          <a:p>
            <a:pPr algn="r"/>
            <a:r>
              <a:rPr lang="ru-RU" sz="2000" dirty="0">
                <a:solidFill>
                  <a:schemeClr val="accent1">
                    <a:lumMod val="50000"/>
                  </a:schemeClr>
                </a:solidFill>
              </a:rPr>
              <a:t>Из истории о людях, которые создавали наш город</a:t>
            </a:r>
            <a:r>
              <a:rPr lang="ru-RU" sz="2000" dirty="0"/>
              <a:t>. </a:t>
            </a:r>
          </a:p>
          <a:p>
            <a:pPr algn="ctr"/>
            <a:endParaRPr lang="ru-RU" dirty="0"/>
          </a:p>
        </p:txBody>
      </p:sp>
    </p:spTree>
    <p:extLst>
      <p:ext uri="{BB962C8B-B14F-4D97-AF65-F5344CB8AC3E}">
        <p14:creationId xmlns:p14="http://schemas.microsoft.com/office/powerpoint/2010/main" val="7873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B51753-5067-48D5-87AC-9126E4192CF0}"/>
              </a:ext>
            </a:extLst>
          </p:cNvPr>
          <p:cNvSpPr>
            <a:spLocks noGrp="1"/>
          </p:cNvSpPr>
          <p:nvPr>
            <p:ph type="title"/>
          </p:nvPr>
        </p:nvSpPr>
        <p:spPr/>
        <p:txBody>
          <a:bodyPr>
            <a:normAutofit/>
          </a:bodyPr>
          <a:lstStyle/>
          <a:p>
            <a:r>
              <a:rPr lang="ru-RU" sz="3200" dirty="0">
                <a:solidFill>
                  <a:srgbClr val="0070C0"/>
                </a:solidFill>
              </a:rPr>
              <a:t>Архитектор</a:t>
            </a:r>
            <a:br>
              <a:rPr lang="ru-RU" sz="3200" dirty="0">
                <a:solidFill>
                  <a:srgbClr val="0070C0"/>
                </a:solidFill>
              </a:rPr>
            </a:br>
            <a:r>
              <a:rPr lang="ru-RU" sz="3200" dirty="0">
                <a:solidFill>
                  <a:srgbClr val="0070C0"/>
                </a:solidFill>
              </a:rPr>
              <a:t> </a:t>
            </a:r>
            <a:r>
              <a:rPr lang="ru-RU" sz="3200" dirty="0" err="1">
                <a:solidFill>
                  <a:srgbClr val="0070C0"/>
                </a:solidFill>
              </a:rPr>
              <a:t>Свиязев</a:t>
            </a:r>
            <a:r>
              <a:rPr lang="ru-RU" sz="3200" dirty="0">
                <a:solidFill>
                  <a:srgbClr val="0070C0"/>
                </a:solidFill>
              </a:rPr>
              <a:t> Иван Иванович</a:t>
            </a:r>
          </a:p>
        </p:txBody>
      </p:sp>
      <p:sp>
        <p:nvSpPr>
          <p:cNvPr id="3" name="Объект 2">
            <a:extLst>
              <a:ext uri="{FF2B5EF4-FFF2-40B4-BE49-F238E27FC236}">
                <a16:creationId xmlns:a16="http://schemas.microsoft.com/office/drawing/2014/main" id="{816D0C0C-09DD-4DB7-8E8A-2DF31AAA4289}"/>
              </a:ext>
            </a:extLst>
          </p:cNvPr>
          <p:cNvSpPr>
            <a:spLocks noGrp="1"/>
          </p:cNvSpPr>
          <p:nvPr>
            <p:ph idx="1"/>
          </p:nvPr>
        </p:nvSpPr>
        <p:spPr>
          <a:xfrm>
            <a:off x="1069848" y="3075708"/>
            <a:ext cx="10058400" cy="3096491"/>
          </a:xfrm>
        </p:spPr>
        <p:txBody>
          <a:bodyPr>
            <a:normAutofit/>
          </a:bodyPr>
          <a:lstStyle/>
          <a:p>
            <a:pPr marL="0" indent="0">
              <a:buNone/>
            </a:pPr>
            <a:endParaRPr lang="ru-RU" dirty="0"/>
          </a:p>
          <a:p>
            <a:pPr marL="0" indent="0">
              <a:buNone/>
            </a:pPr>
            <a:r>
              <a:rPr lang="ru-RU" b="1" dirty="0"/>
              <a:t>В 1797 году в селе Верхние Муллы, расположенном в семи верстах от Перми, в семье крепостного родился Иван Иванович </a:t>
            </a:r>
            <a:r>
              <a:rPr lang="ru-RU" b="1" dirty="0" err="1"/>
              <a:t>Свиязев</a:t>
            </a:r>
            <a:r>
              <a:rPr lang="ru-RU" b="1" dirty="0"/>
              <a:t>. Отец мальчика принадлежал княгине Варваре Шаховской, дочери тайного советника, камергера и кавалера, барона Александра Григорьевича Строганова. Мог ли кто-то предположить тогда, какая судьба была уготована Ивашке </a:t>
            </a:r>
            <a:r>
              <a:rPr lang="ru-RU" b="1" dirty="0" err="1"/>
              <a:t>Свиязеву</a:t>
            </a:r>
            <a:r>
              <a:rPr lang="ru-RU" b="1" dirty="0"/>
              <a:t>?! Кто мог подумать, что этот крепостной мальчик станет известным российским академиком архитектуры, напишет множество научных трудов, построит десятки прекрасных зданий в губернской столице и других уральских городах и однажды примет в своём доме российского императора?!</a:t>
            </a:r>
            <a:endParaRPr lang="ru-RU" dirty="0"/>
          </a:p>
        </p:txBody>
      </p:sp>
      <p:pic>
        <p:nvPicPr>
          <p:cNvPr id="5" name="Рисунок 4">
            <a:extLst>
              <a:ext uri="{FF2B5EF4-FFF2-40B4-BE49-F238E27FC236}">
                <a16:creationId xmlns:a16="http://schemas.microsoft.com/office/drawing/2014/main" id="{F4BE72D7-C97D-44A3-BF47-E60B6F205F7F}"/>
              </a:ext>
            </a:extLst>
          </p:cNvPr>
          <p:cNvPicPr>
            <a:picLocks noChangeAspect="1"/>
          </p:cNvPicPr>
          <p:nvPr/>
        </p:nvPicPr>
        <p:blipFill>
          <a:blip r:embed="rId2"/>
          <a:stretch>
            <a:fillRect/>
          </a:stretch>
        </p:blipFill>
        <p:spPr>
          <a:xfrm>
            <a:off x="8016949" y="1"/>
            <a:ext cx="3105203" cy="3274828"/>
          </a:xfrm>
          <a:prstGeom prst="rect">
            <a:avLst/>
          </a:prstGeom>
        </p:spPr>
      </p:pic>
    </p:spTree>
    <p:extLst>
      <p:ext uri="{BB962C8B-B14F-4D97-AF65-F5344CB8AC3E}">
        <p14:creationId xmlns:p14="http://schemas.microsoft.com/office/powerpoint/2010/main" val="307660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ABDE67-5C4A-4A07-8449-73EC67FFDFEE}"/>
              </a:ext>
            </a:extLst>
          </p:cNvPr>
          <p:cNvSpPr>
            <a:spLocks noGrp="1"/>
          </p:cNvSpPr>
          <p:nvPr>
            <p:ph type="title"/>
          </p:nvPr>
        </p:nvSpPr>
        <p:spPr>
          <a:xfrm>
            <a:off x="1066800" y="0"/>
            <a:ext cx="10058400" cy="2020186"/>
          </a:xfrm>
        </p:spPr>
        <p:txBody>
          <a:bodyPr>
            <a:normAutofit/>
          </a:bodyPr>
          <a:lstStyle/>
          <a:p>
            <a:pPr algn="ctr"/>
            <a:r>
              <a:rPr lang="ru-RU" sz="3600" dirty="0">
                <a:solidFill>
                  <a:srgbClr val="0070C0"/>
                </a:solidFill>
              </a:rPr>
              <a:t>Как зарождался талант</a:t>
            </a:r>
          </a:p>
        </p:txBody>
      </p:sp>
      <p:sp>
        <p:nvSpPr>
          <p:cNvPr id="3" name="Объект 2">
            <a:extLst>
              <a:ext uri="{FF2B5EF4-FFF2-40B4-BE49-F238E27FC236}">
                <a16:creationId xmlns:a16="http://schemas.microsoft.com/office/drawing/2014/main" id="{8C8AB4AA-5E7D-402F-B2F5-C095B20202A1}"/>
              </a:ext>
            </a:extLst>
          </p:cNvPr>
          <p:cNvSpPr>
            <a:spLocks noGrp="1"/>
          </p:cNvSpPr>
          <p:nvPr>
            <p:ph idx="1"/>
          </p:nvPr>
        </p:nvSpPr>
        <p:spPr>
          <a:xfrm>
            <a:off x="1066800" y="1728002"/>
            <a:ext cx="10058400" cy="4523941"/>
          </a:xfrm>
        </p:spPr>
        <p:txBody>
          <a:bodyPr>
            <a:normAutofit fontScale="85000" lnSpcReduction="10000"/>
          </a:bodyPr>
          <a:lstStyle/>
          <a:p>
            <a:r>
              <a:rPr lang="ru-RU" sz="1800" dirty="0"/>
              <a:t>Иван уже в детстве проявил пристрастие к учению, рисованию и строительству игрушечных домиков. Управляющий имением Шаховской обратил внимание на талантливого мальчика и с согласия барыни отправил его учиться в Пермскую мужскую гимназию. Завершая обучение, гимназист </a:t>
            </a:r>
            <a:r>
              <a:rPr lang="ru-RU" sz="1800" dirty="0" err="1"/>
              <a:t>Свиязев</a:t>
            </a:r>
            <a:r>
              <a:rPr lang="ru-RU" sz="1800" dirty="0"/>
              <a:t> к своему выпускному вечеру представил карандашные рисунки лучших зданий Перми того времени, в том числе здания самой гимназии. Педагогический совет единодушно рекомендовал направить Ивана для дальнейшего обучения в Петербургскую академию художеств по классу архитектуры. Директор гимназии Н. С. Попов отправился к Шаховской уговаривать её отпустить юношу учиться в столицу. Шаховская согласие своё дала.</a:t>
            </a:r>
          </a:p>
          <a:p>
            <a:r>
              <a:rPr lang="ru-RU" sz="1800" dirty="0"/>
              <a:t>29 апреля экзаменационная комиссия зачислила Ивана в число слушателей академии художеств. За годы учёбы </a:t>
            </a:r>
            <a:r>
              <a:rPr lang="ru-RU" sz="1800" dirty="0" err="1"/>
              <a:t>Свиязев</a:t>
            </a:r>
            <a:r>
              <a:rPr lang="ru-RU" sz="1800" dirty="0"/>
              <a:t> проявил себя старательным и способным учеником, за что к третьему курсу был награждён серебряной медалью. Но в 1818 году начинающий архитектор был вынужден вернуться домой. Его хозяйка Шаховская решила строить в Перми новый дом, для чего и вызвала своего крепостного. Президент академии был вынужден отчислить ученика.</a:t>
            </a:r>
          </a:p>
          <a:p>
            <a:r>
              <a:rPr lang="ru-RU" sz="1700" dirty="0"/>
              <a:t>В 1820 году академия художеств и Горный корпус, испытывающие нужду в талантливых архитекторах, решили выкупить </a:t>
            </a:r>
            <a:r>
              <a:rPr lang="ru-RU" sz="1700" dirty="0" err="1"/>
              <a:t>Свиязева</a:t>
            </a:r>
            <a:r>
              <a:rPr lang="ru-RU" sz="1700" dirty="0"/>
              <a:t> из крепостной зависимости. После длительной переписки с Шаховской и личных выездов представителей академии в Пермь княгиня отпустила </a:t>
            </a:r>
            <a:r>
              <a:rPr lang="ru-RU" sz="1700" dirty="0" err="1"/>
              <a:t>Свиязева</a:t>
            </a:r>
            <a:r>
              <a:rPr lang="ru-RU" sz="1700" dirty="0"/>
              <a:t> на волю, получив за него приличную сумму.</a:t>
            </a:r>
          </a:p>
          <a:p>
            <a:r>
              <a:rPr lang="ru-RU" sz="1600" dirty="0"/>
              <a:t>Директор Горного корпуса, который ведал всеми горными заводами, взял </a:t>
            </a:r>
            <a:r>
              <a:rPr lang="ru-RU" sz="1600" dirty="0" err="1"/>
              <a:t>Свиязева</a:t>
            </a:r>
            <a:r>
              <a:rPr lang="ru-RU" sz="1600" dirty="0"/>
              <a:t> к себе на работу. На первых порах он занимался ремонтом </a:t>
            </a:r>
            <a:r>
              <a:rPr lang="ru-RU" sz="1600" dirty="0" err="1"/>
              <a:t>Олонецких</a:t>
            </a:r>
            <a:r>
              <a:rPr lang="ru-RU" sz="1600" dirty="0"/>
              <a:t> и </a:t>
            </a:r>
            <a:r>
              <a:rPr lang="ru-RU" sz="1600" dirty="0" err="1"/>
              <a:t>Сестрорецких</a:t>
            </a:r>
            <a:r>
              <a:rPr lang="ru-RU" sz="1600" dirty="0"/>
              <a:t> заводов, расположенных вблизи Петербурга. Но уже в 1822 году Иван Иванович назначается главным архитектором находившегося в Перми Уральского горного правления. И снова конная пролётка везёт его по пыльным дорогам на родную пермскую землю.</a:t>
            </a:r>
          </a:p>
        </p:txBody>
      </p:sp>
    </p:spTree>
    <p:extLst>
      <p:ext uri="{BB962C8B-B14F-4D97-AF65-F5344CB8AC3E}">
        <p14:creationId xmlns:p14="http://schemas.microsoft.com/office/powerpoint/2010/main" val="393804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56B34-186D-46E1-9941-D2AF95A51563}"/>
              </a:ext>
            </a:extLst>
          </p:cNvPr>
          <p:cNvSpPr>
            <a:spLocks noGrp="1"/>
          </p:cNvSpPr>
          <p:nvPr>
            <p:ph type="title"/>
          </p:nvPr>
        </p:nvSpPr>
        <p:spPr>
          <a:xfrm>
            <a:off x="1069848" y="484632"/>
            <a:ext cx="10058400" cy="1137691"/>
          </a:xfrm>
        </p:spPr>
        <p:txBody>
          <a:bodyPr>
            <a:normAutofit/>
          </a:bodyPr>
          <a:lstStyle/>
          <a:p>
            <a:r>
              <a:rPr lang="ru-RU" sz="4000" dirty="0">
                <a:solidFill>
                  <a:srgbClr val="0070C0"/>
                </a:solidFill>
              </a:rPr>
              <a:t>Ротонда в Загородном саду</a:t>
            </a:r>
          </a:p>
        </p:txBody>
      </p:sp>
      <p:sp>
        <p:nvSpPr>
          <p:cNvPr id="3" name="Объект 2">
            <a:extLst>
              <a:ext uri="{FF2B5EF4-FFF2-40B4-BE49-F238E27FC236}">
                <a16:creationId xmlns:a16="http://schemas.microsoft.com/office/drawing/2014/main" id="{3D6E724A-AEAF-442D-86A3-189C9AD1BC4D}"/>
              </a:ext>
            </a:extLst>
          </p:cNvPr>
          <p:cNvSpPr>
            <a:spLocks noGrp="1"/>
          </p:cNvSpPr>
          <p:nvPr>
            <p:ph idx="1"/>
          </p:nvPr>
        </p:nvSpPr>
        <p:spPr>
          <a:xfrm>
            <a:off x="378542" y="2831690"/>
            <a:ext cx="5402826" cy="3137310"/>
          </a:xfrm>
        </p:spPr>
        <p:txBody>
          <a:bodyPr>
            <a:normAutofit/>
          </a:bodyPr>
          <a:lstStyle/>
          <a:p>
            <a:r>
              <a:rPr lang="ru-RU" dirty="0"/>
              <a:t>В 1824 году стало известно, что через Пермь должен проследовать император Александр I. Для встречи государя губернские власти решили выстроить беседку на пересечении Загородного бульвара (ныне главная аллея сада им. М. Горького) и улицы </a:t>
            </a:r>
            <a:r>
              <a:rPr lang="ru-RU" dirty="0" err="1"/>
              <a:t>Оханской</a:t>
            </a:r>
            <a:r>
              <a:rPr lang="ru-RU" dirty="0"/>
              <a:t> (ныне ул. Газеты «Звезда»). Так по проекту Ивана </a:t>
            </a:r>
            <a:r>
              <a:rPr lang="ru-RU" dirty="0" err="1"/>
              <a:t>Свиязева</a:t>
            </a:r>
            <a:r>
              <a:rPr lang="ru-RU" dirty="0"/>
              <a:t> и под его наблюдением была построена ротонда, сохранившаяся до наших дней. </a:t>
            </a:r>
          </a:p>
        </p:txBody>
      </p:sp>
      <p:pic>
        <p:nvPicPr>
          <p:cNvPr id="5" name="Рисунок 4">
            <a:extLst>
              <a:ext uri="{FF2B5EF4-FFF2-40B4-BE49-F238E27FC236}">
                <a16:creationId xmlns:a16="http://schemas.microsoft.com/office/drawing/2014/main" id="{BCD7E905-3090-4DCC-90DD-F6176ED84CBB}"/>
              </a:ext>
            </a:extLst>
          </p:cNvPr>
          <p:cNvPicPr>
            <a:picLocks noChangeAspect="1"/>
          </p:cNvPicPr>
          <p:nvPr/>
        </p:nvPicPr>
        <p:blipFill>
          <a:blip r:embed="rId2"/>
          <a:stretch>
            <a:fillRect/>
          </a:stretch>
        </p:blipFill>
        <p:spPr>
          <a:xfrm>
            <a:off x="6071419" y="1478935"/>
            <a:ext cx="5717458" cy="5080000"/>
          </a:xfrm>
          <a:prstGeom prst="rect">
            <a:avLst/>
          </a:prstGeom>
        </p:spPr>
      </p:pic>
    </p:spTree>
    <p:extLst>
      <p:ext uri="{BB962C8B-B14F-4D97-AF65-F5344CB8AC3E}">
        <p14:creationId xmlns:p14="http://schemas.microsoft.com/office/powerpoint/2010/main" val="395618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548C2-CD3D-42C4-A719-119278570C96}"/>
              </a:ext>
            </a:extLst>
          </p:cNvPr>
          <p:cNvSpPr>
            <a:spLocks noGrp="1"/>
          </p:cNvSpPr>
          <p:nvPr>
            <p:ph type="title"/>
          </p:nvPr>
        </p:nvSpPr>
        <p:spPr>
          <a:xfrm>
            <a:off x="1069848" y="484632"/>
            <a:ext cx="10058400" cy="1285174"/>
          </a:xfrm>
        </p:spPr>
        <p:txBody>
          <a:bodyPr>
            <a:normAutofit/>
          </a:bodyPr>
          <a:lstStyle/>
          <a:p>
            <a:r>
              <a:rPr lang="ru-RU" sz="4000" dirty="0">
                <a:solidFill>
                  <a:srgbClr val="0070C0"/>
                </a:solidFill>
              </a:rPr>
              <a:t>Обелиски Сибирской заставы</a:t>
            </a:r>
          </a:p>
        </p:txBody>
      </p:sp>
      <p:sp>
        <p:nvSpPr>
          <p:cNvPr id="3" name="Объект 2">
            <a:extLst>
              <a:ext uri="{FF2B5EF4-FFF2-40B4-BE49-F238E27FC236}">
                <a16:creationId xmlns:a16="http://schemas.microsoft.com/office/drawing/2014/main" id="{F1A7D773-9B46-451A-A589-F5DD223CC61F}"/>
              </a:ext>
            </a:extLst>
          </p:cNvPr>
          <p:cNvSpPr>
            <a:spLocks noGrp="1"/>
          </p:cNvSpPr>
          <p:nvPr>
            <p:ph idx="1"/>
          </p:nvPr>
        </p:nvSpPr>
        <p:spPr>
          <a:xfrm>
            <a:off x="7477432" y="2647192"/>
            <a:ext cx="4395020" cy="3525007"/>
          </a:xfrm>
        </p:spPr>
        <p:txBody>
          <a:bodyPr>
            <a:normAutofit/>
          </a:bodyPr>
          <a:lstStyle/>
          <a:p>
            <a:r>
              <a:rPr lang="ru-RU" dirty="0"/>
              <a:t>Кроме ротонд, к приезду Александра I по проекту и под руководством </a:t>
            </a:r>
            <a:r>
              <a:rPr lang="ru-RU" dirty="0" err="1"/>
              <a:t>Свиязева</a:t>
            </a:r>
            <a:r>
              <a:rPr lang="ru-RU" dirty="0"/>
              <a:t> в Перми были сооружены ещё и две </a:t>
            </a:r>
            <a:r>
              <a:rPr lang="ru-RU" b="1" dirty="0"/>
              <a:t>заставы</a:t>
            </a:r>
            <a:r>
              <a:rPr lang="ru-RU" dirty="0"/>
              <a:t> — Сибирская и Казанская. На каждой заставе стояло по два обелиска, увенчанных двуглавыми чугунными орлами, отлитыми по рисунку </a:t>
            </a:r>
            <a:r>
              <a:rPr lang="ru-RU" dirty="0" err="1"/>
              <a:t>Свиязева</a:t>
            </a:r>
            <a:r>
              <a:rPr lang="ru-RU" dirty="0"/>
              <a:t> на </a:t>
            </a:r>
            <a:r>
              <a:rPr lang="ru-RU" dirty="0" err="1"/>
              <a:t>Пожевском</a:t>
            </a:r>
            <a:r>
              <a:rPr lang="ru-RU" dirty="0"/>
              <a:t> заводе.</a:t>
            </a:r>
            <a:endParaRPr lang="ru-RU" sz="1600" dirty="0"/>
          </a:p>
        </p:txBody>
      </p:sp>
      <p:pic>
        <p:nvPicPr>
          <p:cNvPr id="5" name="Рисунок 4">
            <a:extLst>
              <a:ext uri="{FF2B5EF4-FFF2-40B4-BE49-F238E27FC236}">
                <a16:creationId xmlns:a16="http://schemas.microsoft.com/office/drawing/2014/main" id="{DFCE4E8D-D493-462A-BD61-1FF1F99E7BD2}"/>
              </a:ext>
            </a:extLst>
          </p:cNvPr>
          <p:cNvPicPr>
            <a:picLocks noChangeAspect="1"/>
          </p:cNvPicPr>
          <p:nvPr/>
        </p:nvPicPr>
        <p:blipFill>
          <a:blip r:embed="rId2"/>
          <a:stretch>
            <a:fillRect/>
          </a:stretch>
        </p:blipFill>
        <p:spPr>
          <a:xfrm>
            <a:off x="486697" y="1519084"/>
            <a:ext cx="6634651" cy="4904113"/>
          </a:xfrm>
          <a:prstGeom prst="rect">
            <a:avLst/>
          </a:prstGeom>
        </p:spPr>
      </p:pic>
    </p:spTree>
    <p:extLst>
      <p:ext uri="{BB962C8B-B14F-4D97-AF65-F5344CB8AC3E}">
        <p14:creationId xmlns:p14="http://schemas.microsoft.com/office/powerpoint/2010/main" val="254236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37ADC-8E04-476B-8EE4-AB13CACDAEF7}"/>
              </a:ext>
            </a:extLst>
          </p:cNvPr>
          <p:cNvSpPr>
            <a:spLocks noGrp="1"/>
          </p:cNvSpPr>
          <p:nvPr>
            <p:ph type="title"/>
          </p:nvPr>
        </p:nvSpPr>
        <p:spPr>
          <a:xfrm>
            <a:off x="1069848" y="484632"/>
            <a:ext cx="10058400" cy="916465"/>
          </a:xfrm>
        </p:spPr>
        <p:txBody>
          <a:bodyPr>
            <a:normAutofit/>
          </a:bodyPr>
          <a:lstStyle/>
          <a:p>
            <a:pPr algn="ctr"/>
            <a:r>
              <a:rPr lang="ru-RU" sz="4000" dirty="0">
                <a:solidFill>
                  <a:srgbClr val="0070C0"/>
                </a:solidFill>
              </a:rPr>
              <a:t>Дом благородного собрания</a:t>
            </a:r>
          </a:p>
        </p:txBody>
      </p:sp>
      <p:sp>
        <p:nvSpPr>
          <p:cNvPr id="3" name="Объект 2">
            <a:extLst>
              <a:ext uri="{FF2B5EF4-FFF2-40B4-BE49-F238E27FC236}">
                <a16:creationId xmlns:a16="http://schemas.microsoft.com/office/drawing/2014/main" id="{EFAA616E-AA36-4331-A363-6BC2EF105B80}"/>
              </a:ext>
            </a:extLst>
          </p:cNvPr>
          <p:cNvSpPr>
            <a:spLocks noGrp="1"/>
          </p:cNvSpPr>
          <p:nvPr>
            <p:ph idx="1"/>
          </p:nvPr>
        </p:nvSpPr>
        <p:spPr>
          <a:xfrm>
            <a:off x="324465" y="1570703"/>
            <a:ext cx="4616245" cy="4601496"/>
          </a:xfrm>
        </p:spPr>
        <p:txBody>
          <a:bodyPr>
            <a:normAutofit fontScale="92500" lnSpcReduction="10000"/>
          </a:bodyPr>
          <a:lstStyle/>
          <a:p>
            <a:r>
              <a:rPr lang="ru-RU" dirty="0"/>
              <a:t>История Благородного собрания начинается в 1830 г., когда советник казённой палаты В. В. </a:t>
            </a:r>
            <a:r>
              <a:rPr lang="ru-RU" dirty="0" err="1"/>
              <a:t>Парначев</a:t>
            </a:r>
            <a:r>
              <a:rPr lang="ru-RU" dirty="0"/>
              <a:t> по поручению городского общества начал сбор средств для постройки первого в городе клуба. Здание возводилось в 1832—1837 гг., его архитектором выступил </a:t>
            </a:r>
            <a:r>
              <a:rPr lang="ru-RU" dirty="0" err="1"/>
              <a:t>И.И.Свиязев</a:t>
            </a:r>
            <a:r>
              <a:rPr lang="ru-RU" dirty="0"/>
              <a:t>. Клуб, расположенный в здании, предназначался для высшего пермского общества, вследствие чего Благородное собрание именовали также Дворянским. Члены клуба должны были платить ежегодные взносы, соблюдать устав. Мужчины имели право посещать клуб только во фраках, а женщины — в бальных платьях.</a:t>
            </a:r>
          </a:p>
        </p:txBody>
      </p:sp>
      <p:pic>
        <p:nvPicPr>
          <p:cNvPr id="6" name="Рисунок 5">
            <a:extLst>
              <a:ext uri="{FF2B5EF4-FFF2-40B4-BE49-F238E27FC236}">
                <a16:creationId xmlns:a16="http://schemas.microsoft.com/office/drawing/2014/main" id="{D84A9ABA-440C-4AAE-B0A8-FD80F63DEC05}"/>
              </a:ext>
            </a:extLst>
          </p:cNvPr>
          <p:cNvPicPr>
            <a:picLocks noChangeAspect="1"/>
          </p:cNvPicPr>
          <p:nvPr/>
        </p:nvPicPr>
        <p:blipFill>
          <a:blip r:embed="rId2"/>
          <a:stretch>
            <a:fillRect/>
          </a:stretch>
        </p:blipFill>
        <p:spPr>
          <a:xfrm>
            <a:off x="5088194" y="1617013"/>
            <a:ext cx="6282811" cy="4601496"/>
          </a:xfrm>
          <a:prstGeom prst="rect">
            <a:avLst/>
          </a:prstGeom>
        </p:spPr>
      </p:pic>
    </p:spTree>
    <p:extLst>
      <p:ext uri="{BB962C8B-B14F-4D97-AF65-F5344CB8AC3E}">
        <p14:creationId xmlns:p14="http://schemas.microsoft.com/office/powerpoint/2010/main" val="306762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9FF3E5-72E0-42D5-9437-E6FECBEFBFB1}"/>
              </a:ext>
            </a:extLst>
          </p:cNvPr>
          <p:cNvSpPr>
            <a:spLocks noGrp="1"/>
          </p:cNvSpPr>
          <p:nvPr>
            <p:ph type="title"/>
          </p:nvPr>
        </p:nvSpPr>
        <p:spPr>
          <a:xfrm>
            <a:off x="1069848" y="484632"/>
            <a:ext cx="10058400" cy="990207"/>
          </a:xfrm>
        </p:spPr>
        <p:txBody>
          <a:bodyPr>
            <a:normAutofit/>
          </a:bodyPr>
          <a:lstStyle/>
          <a:p>
            <a:r>
              <a:rPr lang="ru-RU" sz="4000" dirty="0">
                <a:solidFill>
                  <a:srgbClr val="0070C0"/>
                </a:solidFill>
              </a:rPr>
              <a:t>Дом </a:t>
            </a:r>
            <a:r>
              <a:rPr lang="ru-RU" sz="4000" dirty="0" err="1">
                <a:solidFill>
                  <a:srgbClr val="0070C0"/>
                </a:solidFill>
              </a:rPr>
              <a:t>Мешкова</a:t>
            </a:r>
            <a:endParaRPr lang="ru-RU" sz="4000" dirty="0">
              <a:solidFill>
                <a:srgbClr val="0070C0"/>
              </a:solidFill>
            </a:endParaRPr>
          </a:p>
        </p:txBody>
      </p:sp>
      <p:sp>
        <p:nvSpPr>
          <p:cNvPr id="3" name="Объект 2">
            <a:extLst>
              <a:ext uri="{FF2B5EF4-FFF2-40B4-BE49-F238E27FC236}">
                <a16:creationId xmlns:a16="http://schemas.microsoft.com/office/drawing/2014/main" id="{3F6C55FE-6A49-4268-AD2F-06C9EF8B50AC}"/>
              </a:ext>
            </a:extLst>
          </p:cNvPr>
          <p:cNvSpPr>
            <a:spLocks noGrp="1"/>
          </p:cNvSpPr>
          <p:nvPr>
            <p:ph idx="1"/>
          </p:nvPr>
        </p:nvSpPr>
        <p:spPr>
          <a:xfrm>
            <a:off x="530943" y="1976284"/>
            <a:ext cx="4557252" cy="4195916"/>
          </a:xfrm>
        </p:spPr>
        <p:txBody>
          <a:bodyPr>
            <a:normAutofit lnSpcReduction="10000"/>
          </a:bodyPr>
          <a:lstStyle/>
          <a:p>
            <a:r>
              <a:rPr lang="ru-RU" dirty="0"/>
              <a:t>Дом построен в 1820 году по проекту архитектора Ивана </a:t>
            </a:r>
            <a:r>
              <a:rPr lang="ru-RU" dirty="0" err="1"/>
              <a:t>Свиязева</a:t>
            </a:r>
            <a:r>
              <a:rPr lang="ru-RU" dirty="0"/>
              <a:t> в стиле позднего русского классицизма. </a:t>
            </a:r>
            <a:r>
              <a:rPr lang="ru-RU" b="1" dirty="0"/>
              <a:t>Дом </a:t>
            </a:r>
            <a:r>
              <a:rPr lang="ru-RU" b="1" dirty="0" err="1"/>
              <a:t>Мешкова</a:t>
            </a:r>
            <a:r>
              <a:rPr lang="ru-RU" dirty="0"/>
              <a:t> — особняк в историческом центре Перми, памятник архитектуры. Название получил по имени одного из владельцев здания предпринимателя и мецената Николая Васильевича </a:t>
            </a:r>
            <a:r>
              <a:rPr lang="ru-RU" dirty="0" err="1"/>
              <a:t>Мешкова</a:t>
            </a:r>
            <a:r>
              <a:rPr lang="ru-RU" dirty="0"/>
              <a:t>. Расположен по адресу: улица Монастырская. В конце 2007 года в здание въехал Пермский краеведческий музей.</a:t>
            </a:r>
          </a:p>
        </p:txBody>
      </p:sp>
      <p:pic>
        <p:nvPicPr>
          <p:cNvPr id="5" name="Рисунок 4">
            <a:extLst>
              <a:ext uri="{FF2B5EF4-FFF2-40B4-BE49-F238E27FC236}">
                <a16:creationId xmlns:a16="http://schemas.microsoft.com/office/drawing/2014/main" id="{331D7FDF-50A3-4014-8EAE-9018F3B33504}"/>
              </a:ext>
            </a:extLst>
          </p:cNvPr>
          <p:cNvPicPr>
            <a:picLocks noChangeAspect="1"/>
          </p:cNvPicPr>
          <p:nvPr/>
        </p:nvPicPr>
        <p:blipFill>
          <a:blip r:embed="rId2"/>
          <a:stretch>
            <a:fillRect/>
          </a:stretch>
        </p:blipFill>
        <p:spPr>
          <a:xfrm>
            <a:off x="5442155" y="855406"/>
            <a:ext cx="6386051" cy="5316794"/>
          </a:xfrm>
          <a:prstGeom prst="rect">
            <a:avLst/>
          </a:prstGeom>
        </p:spPr>
      </p:pic>
    </p:spTree>
    <p:extLst>
      <p:ext uri="{BB962C8B-B14F-4D97-AF65-F5344CB8AC3E}">
        <p14:creationId xmlns:p14="http://schemas.microsoft.com/office/powerpoint/2010/main" val="274946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ED60DA-3B78-4F18-8BA1-7815B9D4AAA5}"/>
              </a:ext>
            </a:extLst>
          </p:cNvPr>
          <p:cNvSpPr>
            <a:spLocks noGrp="1"/>
          </p:cNvSpPr>
          <p:nvPr>
            <p:ph type="title"/>
          </p:nvPr>
        </p:nvSpPr>
        <p:spPr>
          <a:xfrm>
            <a:off x="1069848" y="484632"/>
            <a:ext cx="10058400" cy="990207"/>
          </a:xfrm>
        </p:spPr>
        <p:txBody>
          <a:bodyPr>
            <a:normAutofit/>
          </a:bodyPr>
          <a:lstStyle/>
          <a:p>
            <a:r>
              <a:rPr lang="ru-RU" sz="4000" dirty="0">
                <a:solidFill>
                  <a:srgbClr val="0070C0"/>
                </a:solidFill>
              </a:rPr>
              <a:t>Дом губернатора</a:t>
            </a:r>
          </a:p>
        </p:txBody>
      </p:sp>
      <p:sp>
        <p:nvSpPr>
          <p:cNvPr id="3" name="Объект 2">
            <a:extLst>
              <a:ext uri="{FF2B5EF4-FFF2-40B4-BE49-F238E27FC236}">
                <a16:creationId xmlns:a16="http://schemas.microsoft.com/office/drawing/2014/main" id="{22CF87C4-AB64-4299-8151-09796A831E93}"/>
              </a:ext>
            </a:extLst>
          </p:cNvPr>
          <p:cNvSpPr>
            <a:spLocks noGrp="1"/>
          </p:cNvSpPr>
          <p:nvPr>
            <p:ph idx="1"/>
          </p:nvPr>
        </p:nvSpPr>
        <p:spPr>
          <a:xfrm>
            <a:off x="358590" y="2121408"/>
            <a:ext cx="4331397" cy="4050792"/>
          </a:xfrm>
        </p:spPr>
        <p:txBody>
          <a:bodyPr/>
          <a:lstStyle/>
          <a:p>
            <a:r>
              <a:rPr lang="ru-RU" dirty="0"/>
              <a:t>Здание на углу современных Сибирской и Екатерининской улиц было построено под руководством </a:t>
            </a:r>
            <a:r>
              <a:rPr lang="ru-RU" dirty="0" err="1"/>
              <a:t>И.И.Свиязева</a:t>
            </a:r>
            <a:r>
              <a:rPr lang="ru-RU" dirty="0"/>
              <a:t> в 1780 г. Дом был построен из лиственницы, которую обложили кирпичом и оштукатурили. Парадный подъезд и семь окон большой гостиной смотрели на Сибирскую улицу, одиннадцать окон смотрели на Екатерининскую улицу.</a:t>
            </a:r>
          </a:p>
        </p:txBody>
      </p:sp>
      <p:pic>
        <p:nvPicPr>
          <p:cNvPr id="5" name="Рисунок 4">
            <a:extLst>
              <a:ext uri="{FF2B5EF4-FFF2-40B4-BE49-F238E27FC236}">
                <a16:creationId xmlns:a16="http://schemas.microsoft.com/office/drawing/2014/main" id="{A33697E1-24C4-483E-852E-A2F2B7A077DD}"/>
              </a:ext>
            </a:extLst>
          </p:cNvPr>
          <p:cNvPicPr>
            <a:picLocks noChangeAspect="1"/>
          </p:cNvPicPr>
          <p:nvPr/>
        </p:nvPicPr>
        <p:blipFill>
          <a:blip r:embed="rId2"/>
          <a:stretch>
            <a:fillRect/>
          </a:stretch>
        </p:blipFill>
        <p:spPr>
          <a:xfrm>
            <a:off x="5633884" y="1474838"/>
            <a:ext cx="6199527" cy="4697361"/>
          </a:xfrm>
          <a:prstGeom prst="rect">
            <a:avLst/>
          </a:prstGeom>
        </p:spPr>
      </p:pic>
    </p:spTree>
    <p:extLst>
      <p:ext uri="{BB962C8B-B14F-4D97-AF65-F5344CB8AC3E}">
        <p14:creationId xmlns:p14="http://schemas.microsoft.com/office/powerpoint/2010/main" val="108931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D1929A-C268-4106-A385-84376BAF0D98}"/>
              </a:ext>
            </a:extLst>
          </p:cNvPr>
          <p:cNvSpPr>
            <a:spLocks noGrp="1"/>
          </p:cNvSpPr>
          <p:nvPr>
            <p:ph type="title"/>
          </p:nvPr>
        </p:nvSpPr>
        <p:spPr/>
        <p:txBody>
          <a:bodyPr>
            <a:normAutofit/>
          </a:bodyPr>
          <a:lstStyle/>
          <a:p>
            <a:r>
              <a:rPr lang="ru-RU" sz="4000" dirty="0">
                <a:solidFill>
                  <a:srgbClr val="0070C0"/>
                </a:solidFill>
              </a:rPr>
              <a:t>Наследие знаменитого земляка</a:t>
            </a:r>
          </a:p>
        </p:txBody>
      </p:sp>
      <p:sp>
        <p:nvSpPr>
          <p:cNvPr id="3" name="Объект 2">
            <a:extLst>
              <a:ext uri="{FF2B5EF4-FFF2-40B4-BE49-F238E27FC236}">
                <a16:creationId xmlns:a16="http://schemas.microsoft.com/office/drawing/2014/main" id="{5C5BB0F5-2329-4F1A-9A9D-7447EC7BFF03}"/>
              </a:ext>
            </a:extLst>
          </p:cNvPr>
          <p:cNvSpPr>
            <a:spLocks noGrp="1"/>
          </p:cNvSpPr>
          <p:nvPr>
            <p:ph idx="1"/>
          </p:nvPr>
        </p:nvSpPr>
        <p:spPr>
          <a:xfrm>
            <a:off x="1069848" y="2507226"/>
            <a:ext cx="10058400" cy="3664974"/>
          </a:xfrm>
        </p:spPr>
        <p:txBody>
          <a:bodyPr/>
          <a:lstStyle/>
          <a:p>
            <a:r>
              <a:rPr lang="ru-RU" dirty="0"/>
              <a:t>Иван Иванович </a:t>
            </a:r>
            <a:r>
              <a:rPr lang="ru-RU" dirty="0" err="1"/>
              <a:t>Свиязев</a:t>
            </a:r>
            <a:r>
              <a:rPr lang="ru-RU" dirty="0"/>
              <a:t> (1797 – 1875) являлся наиболее ярким представителем среди уральских зодчих конца 18 - начала 19 вв. Он удачно сочетал в себе архитектора-практика и теоретика, прекрасного инженера и изобретателя. Таким образом архитектурное наследие </a:t>
            </a:r>
            <a:r>
              <a:rPr lang="ru-RU" dirty="0" err="1"/>
              <a:t>Свиязева</a:t>
            </a:r>
            <a:r>
              <a:rPr lang="ru-RU" dirty="0"/>
              <a:t> заметно украсило наш город, повлияло на его градостроительное развитие и оставило значительный след в облике Перми. </a:t>
            </a:r>
          </a:p>
          <a:p>
            <a:endParaRPr lang="ru-RU" dirty="0"/>
          </a:p>
          <a:p>
            <a:r>
              <a:rPr lang="ru-RU" dirty="0"/>
              <a:t>Именем </a:t>
            </a:r>
            <a:r>
              <a:rPr lang="ru-RU" dirty="0" err="1"/>
              <a:t>И.И.Свиязева</a:t>
            </a:r>
            <a:r>
              <a:rPr lang="ru-RU" dirty="0"/>
              <a:t> в Перми названа улица (бывшая Дорожная) в Индустриальном районе </a:t>
            </a:r>
            <a:r>
              <a:rPr lang="ru-RU" dirty="0" err="1"/>
              <a:t>г.Перми</a:t>
            </a:r>
            <a:r>
              <a:rPr lang="ru-RU" dirty="0"/>
              <a:t>. Она, пересекая жилые районы </a:t>
            </a:r>
            <a:r>
              <a:rPr lang="ru-RU" dirty="0" err="1"/>
              <a:t>Бахаревка</a:t>
            </a:r>
            <a:r>
              <a:rPr lang="ru-RU" dirty="0"/>
              <a:t> и Верхние Муллы, протянулась от шоссе Космонавтов до улицы Карпинского.</a:t>
            </a:r>
          </a:p>
        </p:txBody>
      </p:sp>
    </p:spTree>
    <p:extLst>
      <p:ext uri="{BB962C8B-B14F-4D97-AF65-F5344CB8AC3E}">
        <p14:creationId xmlns:p14="http://schemas.microsoft.com/office/powerpoint/2010/main" val="2938088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{57004ACF-02B4-45CC-8145-661CAC44D36C}tf03090434</Template>
  <TotalTime>115</TotalTime>
  <Words>830</Words>
  <Application>Microsoft Office PowerPoint</Application>
  <PresentationFormat>Широкоэкранный</PresentationFormat>
  <Paragraphs>24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Georgia</vt:lpstr>
      <vt:lpstr>Trebuchet MS</vt:lpstr>
      <vt:lpstr>Wingdings</vt:lpstr>
      <vt:lpstr>Дерево</vt:lpstr>
      <vt:lpstr>Музей под пермским небом</vt:lpstr>
      <vt:lpstr>Архитектор  Свиязев Иван Иванович</vt:lpstr>
      <vt:lpstr>Как зарождался талант</vt:lpstr>
      <vt:lpstr>Ротонда в Загородном саду</vt:lpstr>
      <vt:lpstr>Обелиски Сибирской заставы</vt:lpstr>
      <vt:lpstr>Дом благородного собрания</vt:lpstr>
      <vt:lpstr>Дом Мешкова</vt:lpstr>
      <vt:lpstr>Дом губернатора</vt:lpstr>
      <vt:lpstr>Наследие знаменитого земляка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Музей под пермским небом</dc:title>
  <dc:creator>193</dc:creator>
  <cp:lastModifiedBy>193</cp:lastModifiedBy>
  <cp:revision>11</cp:revision>
  <dcterms:created xsi:type="dcterms:W3CDTF">2020-02-08T11:37:31Z</dcterms:created>
  <dcterms:modified xsi:type="dcterms:W3CDTF">2020-02-08T13:33:16Z</dcterms:modified>
</cp:coreProperties>
</file>